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5ACB1-ABFD-46B6-B981-BB2058823B02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A5412-9B1D-4749-9EC0-75FF13BE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1EF2-8C34-4897-9644-C984B292B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6C282-16B3-458C-8594-A5FCC4D65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84F4-00D5-44DC-A64E-BE8835E5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F2BA-2709-4BBB-A6C5-707289875CC9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5A6F2-9057-4DE8-8879-0CE3BA4F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99AEC-5785-484C-8697-AFC81220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8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CB22-0AE0-480F-AE9A-97BEC65C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0CAEF-78E6-4900-B8AA-EDD59353A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E7699-113B-46B5-B4C0-66B9BE94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229EA-7EC5-4B6E-AF87-377D13605173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F761-5D70-4FC8-BCB3-9B319DE6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740D-8355-4659-A4F4-A16B2E4E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6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C1409-1595-44E4-BF26-2360AF405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7B011-D368-4A63-AD6B-D953D04D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033B-7892-4B0F-8933-C34010A6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1F8A-6E29-46D0-B5BF-4A1AA51FB1CE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F11C-B34D-4A51-A9FF-A7F70F2D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1E80-B181-42C5-B1A7-59BE00B1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9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1E1A-EB68-4683-B585-E0456A43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FBB2-7C50-418A-B9D2-8C0FF18D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BE5A6-4DCF-4F86-82AE-8C618859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F401-2C1C-4990-BE86-09F8CD34719F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BCBD2-1076-4AC5-8373-065CA60F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190D-B70D-47CC-AC34-56CB258A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F375-4596-4554-9B1E-7D362AE7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02C58-8BE2-4080-88B3-FF40DEAE6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02548-B3BF-4DFF-9DD6-E2C59363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AAAB-6C67-4226-A192-863F6F94510A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E7F1-6DBB-45F6-9C34-B62DE283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CD0-DED2-4C9B-8E5C-6EF9518B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5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83C6-E047-44AF-8362-2FB4BBF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0D51B-F063-42F1-A1BD-ABE80D973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D70F3-D3C2-41FC-A3F4-D4991A367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ACDE-974E-40DE-9171-8FE26CA7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29560-5FDA-4C12-823F-738DFBF1DA93}" type="datetime5">
              <a:rPr lang="en-US" smtClean="0"/>
              <a:t>23-Sep-20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AC381-70AA-4EB2-9486-4D1DFBF1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F80A1-BC09-4142-B988-E1C3AE55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136D-3953-4B78-97BA-62A4F751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80252-F3FD-4FF1-B2F3-16722D3C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42061-F5C4-4EF9-83C9-FFFE87A61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6AEB0-AC93-46C8-9144-5623CA21F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3386C-16F8-4E6C-B591-BBEBDBE6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97EBD-D0EB-4AF3-BCB4-C7FE7AED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CDF5-3580-471F-A3DE-AD7070E267E2}" type="datetime5">
              <a:rPr lang="en-US" smtClean="0"/>
              <a:t>23-Sep-20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568FD-F6C9-440F-8EB4-13FB14AC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CC1F-32FC-4D9E-841F-69CE98E1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FCDC-FC98-44BC-8398-D7F18B7B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3B53B-C718-4FF3-9880-1CA5F951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A4B9-B209-45A5-A027-8B47B4CD7FC6}" type="datetime5">
              <a:rPr lang="en-US" smtClean="0"/>
              <a:t>23-Sep-20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CD1AC-DE33-45A0-A9E0-8669341B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630E6-9F8A-4EAD-8DDD-8ECA9296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5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52BA5-BBAC-4F68-ABD9-1F43DACF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1ADDC-E81B-4F55-B05E-6D82663009A4}" type="datetime5">
              <a:rPr lang="en-US" smtClean="0"/>
              <a:t>23-Sep-20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645E5-23D1-4BD5-AC56-DFC772C5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652E3-E750-433B-9B5C-2847D4B1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7FEE-A815-42C9-AB64-0789D19D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24CC-8583-4E74-8CBE-088A7463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8F224-D078-4D5C-989A-0A24096EA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96C57-5652-4AAA-8DCC-CE82E7DA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77C6-4551-4C2D-BE3E-C293429F2BA5}" type="datetime5">
              <a:rPr lang="en-US" smtClean="0"/>
              <a:t>23-Sep-20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B2585-CF96-44F9-A8BD-CE409360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8F26D-8E8B-4123-AE3D-C598E11A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A63-8B60-4D74-BA9C-426D9B37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4B3B9-615A-4E9C-B0F2-52239311E2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B4D0B-D7A9-47B1-90C4-5AB28AF76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2CD65-E3B2-4CCE-AE26-FFF89CCD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5C43F-2D3A-489F-833B-6B0DCFEAA5BE}" type="datetime5">
              <a:rPr lang="en-US" smtClean="0"/>
              <a:t>23-Sep-20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44D9-52D1-4D6C-873D-ECE4026E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2E3F5-CC83-4F55-A75F-157D879C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F36B0-8B43-49F7-A2B0-E488EEFF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BA293-8843-4488-9394-4747483A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A1880-A942-407D-9692-5FDF01844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9FD25-6A9B-4BC1-8790-9DB156B8A3F7}" type="datetime5">
              <a:rPr lang="en-US" smtClean="0"/>
              <a:t>23-Sep-20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BDCA-48A7-4D03-9EEF-FE347E9AD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Pedestrian Flow Simulation | A.Muralidharan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CDA1-7153-4B3D-8782-5FBFF1EF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D3FE7-AB76-4B1A-9CE1-9D83EA6F6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8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07550-D140-44E2-9A4E-5C69A3F8C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de-DE" sz="5400" dirty="0">
                <a:solidFill>
                  <a:srgbClr val="FFFFFF"/>
                </a:solidFill>
              </a:rPr>
              <a:t>Pedestrian Flow Simulation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29D36-CC12-4933-8C99-3BC6365EB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de-DE" sz="1800" dirty="0">
                <a:solidFill>
                  <a:srgbClr val="FFFFFF"/>
                </a:solidFill>
              </a:rPr>
              <a:t>Arunaachalam Muralidharan</a:t>
            </a:r>
          </a:p>
          <a:p>
            <a:pPr algn="r"/>
            <a:r>
              <a:rPr lang="de-DE" sz="1800" dirty="0">
                <a:solidFill>
                  <a:srgbClr val="FFFFFF"/>
                </a:solidFill>
              </a:rPr>
              <a:t>22.09.2020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7C875-BF36-4C01-9261-BF5A842F7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545971"/>
            <a:ext cx="5459470" cy="376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Overview: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896019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1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937735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2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0.5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0.5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979451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3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1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10021167" y="4850674"/>
            <a:ext cx="103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CASE 4</a:t>
            </a:r>
          </a:p>
          <a:p>
            <a:r>
              <a:rPr lang="de-DE" dirty="0"/>
              <a:t>Φ</a:t>
            </a:r>
            <a:r>
              <a:rPr lang="de-DE" sz="1200" dirty="0"/>
              <a:t>A</a:t>
            </a:r>
            <a:r>
              <a:rPr lang="de-DE" dirty="0"/>
              <a:t> = 2</a:t>
            </a:r>
          </a:p>
          <a:p>
            <a:r>
              <a:rPr lang="de-DE" dirty="0"/>
              <a:t>Φ</a:t>
            </a:r>
            <a:r>
              <a:rPr lang="de-DE" sz="1200" dirty="0"/>
              <a:t>B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B38C9808-F5DA-420B-BEE4-B8F980C7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46" y="2342507"/>
            <a:ext cx="2427763" cy="2394955"/>
          </a:xfrm>
          <a:prstGeom prst="rect">
            <a:avLst/>
          </a:prstGeom>
        </p:spPr>
      </p:pic>
      <p:pic>
        <p:nvPicPr>
          <p:cNvPr id="10" name="Picture 9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A9B9EA2F-3516-45C2-A3BA-EB210C84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12" y="2342505"/>
            <a:ext cx="2427764" cy="2394956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837B0CBD-FBF5-4954-9BC4-74457217A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29" y="2342505"/>
            <a:ext cx="2427764" cy="2394956"/>
          </a:xfrm>
          <a:prstGeom prst="rect">
            <a:avLst/>
          </a:prstGeom>
        </p:spPr>
      </p:pic>
      <p:pic>
        <p:nvPicPr>
          <p:cNvPr id="22" name="Picture 2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5E01EB3A-2681-48BE-9980-5BD5DC42F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" y="2343422"/>
            <a:ext cx="2427763" cy="23949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895215-EE79-49C3-A74E-E6CC42D309D2}"/>
              </a:ext>
            </a:extLst>
          </p:cNvPr>
          <p:cNvSpPr txBox="1"/>
          <p:nvPr/>
        </p:nvSpPr>
        <p:spPr>
          <a:xfrm flipH="1">
            <a:off x="3406986" y="5987017"/>
            <a:ext cx="65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Pedestrian Spawn Method: At points, A(0,13) and C(12,0)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2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Concept: Social Force Model - Modified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89904-6D0D-4880-A960-4A3B738DDEC3}"/>
              </a:ext>
            </a:extLst>
          </p:cNvPr>
          <p:cNvSpPr txBox="1"/>
          <p:nvPr/>
        </p:nvSpPr>
        <p:spPr>
          <a:xfrm>
            <a:off x="415079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Prefered Force Implementation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F84E9-49AA-4989-8BC9-C1255AB33A6A}"/>
              </a:ext>
            </a:extLst>
          </p:cNvPr>
          <p:cNvSpPr txBox="1"/>
          <p:nvPr/>
        </p:nvSpPr>
        <p:spPr>
          <a:xfrm>
            <a:off x="3514626" y="5136585"/>
            <a:ext cx="17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Wall Force Implementation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A04EF-15A8-407B-8E70-37BFB4B12F32}"/>
              </a:ext>
            </a:extLst>
          </p:cNvPr>
          <p:cNvSpPr txBox="1"/>
          <p:nvPr/>
        </p:nvSpPr>
        <p:spPr>
          <a:xfrm>
            <a:off x="6631591" y="5136585"/>
            <a:ext cx="173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Repulsive Force Implementation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E0BF-C3EB-496E-8AD7-19B360B445FF}"/>
              </a:ext>
            </a:extLst>
          </p:cNvPr>
          <p:cNvSpPr txBox="1"/>
          <p:nvPr/>
        </p:nvSpPr>
        <p:spPr>
          <a:xfrm>
            <a:off x="9764290" y="5136584"/>
            <a:ext cx="166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Various Pedestrian Flux</a:t>
            </a:r>
            <a:endParaRPr lang="en-US" dirty="0"/>
          </a:p>
        </p:txBody>
      </p:sp>
      <p:pic>
        <p:nvPicPr>
          <p:cNvPr id="4" name="Picture 3" descr="A picture containing sitting, kitchen, microwave&#10;&#10;Description automatically generated">
            <a:extLst>
              <a:ext uri="{FF2B5EF4-FFF2-40B4-BE49-F238E27FC236}">
                <a16:creationId xmlns:a16="http://schemas.microsoft.com/office/drawing/2014/main" id="{A1F8CB43-F2E4-4A76-A459-B8A96147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" y="2628418"/>
            <a:ext cx="2427762" cy="2394954"/>
          </a:xfrm>
          <a:prstGeom prst="rect">
            <a:avLst/>
          </a:prstGeom>
        </p:spPr>
      </p:pic>
      <p:pic>
        <p:nvPicPr>
          <p:cNvPr id="7" name="Picture 6" descr="A picture containing sitting, microwave, kitchen&#10;&#10;Description automatically generated">
            <a:extLst>
              <a:ext uri="{FF2B5EF4-FFF2-40B4-BE49-F238E27FC236}">
                <a16:creationId xmlns:a16="http://schemas.microsoft.com/office/drawing/2014/main" id="{4730970A-51A2-4944-9EEB-BEE8076C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83" y="2628418"/>
            <a:ext cx="2427762" cy="2394954"/>
          </a:xfrm>
          <a:prstGeom prst="rect">
            <a:avLst/>
          </a:prstGeom>
        </p:spPr>
      </p:pic>
      <p:pic>
        <p:nvPicPr>
          <p:cNvPr id="13" name="Picture 12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E2011069-BA83-4921-98DB-528ED3E43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77" y="2628418"/>
            <a:ext cx="2427762" cy="23949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BD4EBD-BB90-4FAE-822E-8E13AF39B246}"/>
              </a:ext>
            </a:extLst>
          </p:cNvPr>
          <p:cNvSpPr txBox="1"/>
          <p:nvPr/>
        </p:nvSpPr>
        <p:spPr>
          <a:xfrm rot="16200000">
            <a:off x="8830249" y="3530245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C</a:t>
            </a:r>
            <a:r>
              <a:rPr lang="de-DE" dirty="0"/>
              <a:t> = 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384ED-79BA-4501-A116-BBE2563005ED}"/>
              </a:ext>
            </a:extLst>
          </p:cNvPr>
          <p:cNvSpPr txBox="1"/>
          <p:nvPr/>
        </p:nvSpPr>
        <p:spPr>
          <a:xfrm>
            <a:off x="10878636" y="4525980"/>
            <a:ext cx="93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Φ</a:t>
            </a:r>
            <a:r>
              <a:rPr lang="de-DE" sz="1100" dirty="0"/>
              <a:t>A</a:t>
            </a:r>
            <a:r>
              <a:rPr lang="de-DE" dirty="0"/>
              <a:t> 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/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8CECD4-64EF-4FF2-947E-295D9C262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3" y="5896129"/>
                <a:ext cx="1930431" cy="484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/>
              <p:nvPr/>
            </p:nvSpPr>
            <p:spPr>
              <a:xfrm>
                <a:off x="6802693" y="1923129"/>
                <a:ext cx="3641766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de-DE" sz="28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⁡)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883754-7602-417C-9CF1-3D54C38BB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93" y="1923129"/>
                <a:ext cx="3641766" cy="503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/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45B86E-1EB5-49B2-B554-22EF3FCE2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60" y="1776960"/>
                <a:ext cx="1443985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E3655D6-C056-4B3B-BE22-B9767CE5257B}"/>
              </a:ext>
            </a:extLst>
          </p:cNvPr>
          <p:cNvSpPr txBox="1"/>
          <p:nvPr/>
        </p:nvSpPr>
        <p:spPr>
          <a:xfrm>
            <a:off x="778182" y="1923129"/>
            <a:ext cx="408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Equations of Motion:</a:t>
            </a:r>
            <a:endParaRPr lang="en-US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F2E471-9716-42D1-AF42-62CC6EE2D008}"/>
              </a:ext>
            </a:extLst>
          </p:cNvPr>
          <p:cNvSpPr/>
          <p:nvPr/>
        </p:nvSpPr>
        <p:spPr>
          <a:xfrm>
            <a:off x="738909" y="1758421"/>
            <a:ext cx="9929091" cy="8515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/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𝑖𝑤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BC163B-349F-46AC-B4EF-E1848E86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83" y="5782915"/>
                <a:ext cx="2427762" cy="5581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/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00A0D7-3378-449A-922C-B0754C0C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94" y="5698212"/>
                <a:ext cx="2427763" cy="642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/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D0A3AD-D0BE-48C9-B934-693A4AB5A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02" y="5698212"/>
                <a:ext cx="2559712" cy="436594"/>
              </a:xfrm>
              <a:prstGeom prst="rect">
                <a:avLst/>
              </a:prstGeom>
              <a:blipFill>
                <a:blip r:embed="rId11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/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7368CE-C4A8-4282-BEF7-9FA27F9A0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539" y="6027135"/>
                <a:ext cx="3230461" cy="465769"/>
              </a:xfrm>
              <a:prstGeom prst="rect">
                <a:avLst/>
              </a:prstGeom>
              <a:blipFill>
                <a:blip r:embed="rId12"/>
                <a:stretch>
                  <a:fillRect r="-755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DE19880-A5A4-498F-A8C1-80F5DF53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6E9BEB0-4329-414B-B67B-0D7DE99C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 descr="A picture containing sitting, kitchen, microwave, air&#10;&#10;Description automatically generated">
            <a:extLst>
              <a:ext uri="{FF2B5EF4-FFF2-40B4-BE49-F238E27FC236}">
                <a16:creationId xmlns:a16="http://schemas.microsoft.com/office/drawing/2014/main" id="{D8D41EA3-44B0-42A5-BC4D-6D97914526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45" y="2625308"/>
            <a:ext cx="2427762" cy="23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Algorithm: Python Implementation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5262D9-E861-4E28-A6F2-DA1C5B9DED6B}"/>
              </a:ext>
            </a:extLst>
          </p:cNvPr>
          <p:cNvSpPr/>
          <p:nvPr/>
        </p:nvSpPr>
        <p:spPr>
          <a:xfrm>
            <a:off x="6770425" y="2769013"/>
            <a:ext cx="2957030" cy="29886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A5BF5C-BA83-40C0-B911-28A05ED43EA0}"/>
              </a:ext>
            </a:extLst>
          </p:cNvPr>
          <p:cNvSpPr/>
          <p:nvPr/>
        </p:nvSpPr>
        <p:spPr>
          <a:xfrm>
            <a:off x="10044356" y="4484845"/>
            <a:ext cx="1982209" cy="177219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4A914-8D6A-4B82-B224-309F8AAF358A}"/>
              </a:ext>
            </a:extLst>
          </p:cNvPr>
          <p:cNvSpPr txBox="1"/>
          <p:nvPr/>
        </p:nvSpPr>
        <p:spPr>
          <a:xfrm>
            <a:off x="9851679" y="3972196"/>
            <a:ext cx="234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Pedestrian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032A5-2235-4DBA-AD46-E1CAAD4DC430}"/>
              </a:ext>
            </a:extLst>
          </p:cNvPr>
          <p:cNvSpPr txBox="1"/>
          <p:nvPr/>
        </p:nvSpPr>
        <p:spPr>
          <a:xfrm>
            <a:off x="7579556" y="2140361"/>
            <a:ext cx="175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World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D1908-EF07-44C0-8548-BFB68C38F07E}"/>
              </a:ext>
            </a:extLst>
          </p:cNvPr>
          <p:cNvSpPr txBox="1"/>
          <p:nvPr/>
        </p:nvSpPr>
        <p:spPr>
          <a:xfrm>
            <a:off x="10192024" y="4918640"/>
            <a:ext cx="168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Characteristics</a:t>
            </a:r>
          </a:p>
          <a:p>
            <a:r>
              <a:rPr lang="de-DE" dirty="0"/>
              <a:t>Update position</a:t>
            </a:r>
          </a:p>
          <a:p>
            <a:r>
              <a:rPr lang="de-DE" dirty="0"/>
              <a:t>Update velocity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713913-606E-4F5B-B18C-2C047519BA6F}"/>
              </a:ext>
            </a:extLst>
          </p:cNvPr>
          <p:cNvSpPr txBox="1"/>
          <p:nvPr/>
        </p:nvSpPr>
        <p:spPr>
          <a:xfrm>
            <a:off x="7130749" y="3280402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List – Pedestrian Class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B81C95-8F00-421C-AA15-400A60E3BA77}"/>
              </a:ext>
            </a:extLst>
          </p:cNvPr>
          <p:cNvSpPr txBox="1"/>
          <p:nvPr/>
        </p:nvSpPr>
        <p:spPr>
          <a:xfrm>
            <a:off x="6948999" y="3884681"/>
            <a:ext cx="2599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Generate Pedestrian class</a:t>
            </a:r>
          </a:p>
          <a:p>
            <a:r>
              <a:rPr lang="de-DE" dirty="0"/>
              <a:t>Calculation Forces</a:t>
            </a:r>
          </a:p>
          <a:p>
            <a:r>
              <a:rPr lang="de-DE" dirty="0"/>
              <a:t>Eliminate Out-of-bounds</a:t>
            </a:r>
          </a:p>
          <a:p>
            <a:r>
              <a:rPr lang="de-DE" dirty="0"/>
              <a:t>Update Pedestrian List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3F1AE2D-C4FC-4E0A-8E37-8F563FA11EF3}"/>
              </a:ext>
            </a:extLst>
          </p:cNvPr>
          <p:cNvSpPr/>
          <p:nvPr/>
        </p:nvSpPr>
        <p:spPr>
          <a:xfrm>
            <a:off x="10705192" y="2204328"/>
            <a:ext cx="1338764" cy="128308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614C0-E08A-466F-97D4-990BA4872A8E}"/>
              </a:ext>
            </a:extLst>
          </p:cNvPr>
          <p:cNvSpPr txBox="1"/>
          <p:nvPr/>
        </p:nvSpPr>
        <p:spPr>
          <a:xfrm>
            <a:off x="9895854" y="1678696"/>
            <a:ext cx="232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Class: FileReader</a:t>
            </a:r>
            <a:endParaRPr 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52446E-3949-44EE-BCC0-82539664E1DC}"/>
              </a:ext>
            </a:extLst>
          </p:cNvPr>
          <p:cNvSpPr txBox="1"/>
          <p:nvPr/>
        </p:nvSpPr>
        <p:spPr>
          <a:xfrm>
            <a:off x="11035461" y="2421735"/>
            <a:ext cx="100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Read input file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DF0238-C095-4D94-9E05-AF0A63CEC75D}"/>
              </a:ext>
            </a:extLst>
          </p:cNvPr>
          <p:cNvCxnSpPr>
            <a:cxnSpLocks/>
            <a:stCxn id="40" idx="2"/>
            <a:endCxn id="24" idx="7"/>
          </p:cNvCxnSpPr>
          <p:nvPr/>
        </p:nvCxnSpPr>
        <p:spPr>
          <a:xfrm flipH="1">
            <a:off x="9294408" y="2845873"/>
            <a:ext cx="1410784" cy="360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45AEE7-738C-4CA2-A211-4ABA62A4BAD5}"/>
              </a:ext>
            </a:extLst>
          </p:cNvPr>
          <p:cNvCxnSpPr>
            <a:cxnSpLocks/>
            <a:stCxn id="25" idx="2"/>
            <a:endCxn id="24" idx="5"/>
          </p:cNvCxnSpPr>
          <p:nvPr/>
        </p:nvCxnSpPr>
        <p:spPr>
          <a:xfrm flipH="1" flipV="1">
            <a:off x="9294408" y="5319957"/>
            <a:ext cx="749948" cy="50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/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b="1" dirty="0"/>
                  <a:t>ALGORITHM:</a:t>
                </a:r>
              </a:p>
              <a:p>
                <a:endParaRPr lang="de-DE" sz="2400" dirty="0"/>
              </a:p>
              <a:p>
                <a:r>
                  <a:rPr lang="de-DE" sz="2400" dirty="0"/>
                  <a:t>set simulation variables</a:t>
                </a:r>
              </a:p>
              <a:p>
                <a:r>
                  <a:rPr lang="de-DE" sz="2400" dirty="0"/>
                  <a:t>Load Input file input.yml</a:t>
                </a:r>
              </a:p>
              <a:p>
                <a:r>
                  <a:rPr lang="de-DE" sz="2400" dirty="0"/>
                  <a:t>For i &lt; itermax:</a:t>
                </a:r>
              </a:p>
              <a:p>
                <a:r>
                  <a:rPr lang="de-DE" sz="2400" dirty="0"/>
                  <a:t>	spawn pedestrians</a:t>
                </a:r>
              </a:p>
              <a:p>
                <a:r>
                  <a:rPr lang="de-DE" sz="2400" dirty="0"/>
                  <a:t>	for p in pedestrians:</a:t>
                </a:r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calculate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de-DE" sz="2400" dirty="0"/>
              </a:p>
              <a:p>
                <a:r>
                  <a:rPr lang="de-DE" sz="2400" dirty="0"/>
                  <a:t>	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dirty="0"/>
              </a:p>
              <a:p>
                <a:r>
                  <a:rPr lang="de-DE" sz="2400" dirty="0"/>
                  <a:t>		eliminate exited pedestrian</a:t>
                </a:r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ACD30C-3DBB-4C8D-AA8E-905504CA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4945" y="1733611"/>
                <a:ext cx="5461055" cy="4302140"/>
              </a:xfrm>
              <a:prstGeom prst="rect">
                <a:avLst/>
              </a:prstGeom>
              <a:blipFill>
                <a:blip r:embed="rId2"/>
                <a:stretch>
                  <a:fillRect l="-2232" t="-1275" r="-335" b="-2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6C24B770-F804-4FDF-A250-F3228F6F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104B4FB9-0D2D-4BAF-A11B-58AB9F06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E85A15-729B-4B8B-BA6C-1252221250C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485A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CB7D3-AB4B-4E7E-8471-DB09ECF1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Pedestrian Flow Simulation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Optimization and References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C00E06-912B-4EAE-A598-69381F4B7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Pedestrian Flow Simulation | A.Muralidharan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95B6581-5301-4DFC-92FB-68FCBF89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3FE7-AB76-4B1A-9CE1-9D83EA6F652D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DFB94-52ED-461D-A5BF-5566A0DE7A3E}"/>
              </a:ext>
            </a:extLst>
          </p:cNvPr>
          <p:cNvSpPr txBox="1"/>
          <p:nvPr/>
        </p:nvSpPr>
        <p:spPr>
          <a:xfrm>
            <a:off x="6477243" y="2322327"/>
            <a:ext cx="533835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References:</a:t>
            </a:r>
          </a:p>
          <a:p>
            <a:r>
              <a:rPr lang="de-DE" dirty="0"/>
              <a:t>2013, Fredrik Johansson, Microscopic Modeling and Simulation of Pedestrian Traffic</a:t>
            </a:r>
          </a:p>
          <a:p>
            <a:r>
              <a:rPr lang="de-DE" dirty="0"/>
              <a:t>2017, Hassan et al., A modified social force model for crowd dynamics</a:t>
            </a:r>
          </a:p>
          <a:p>
            <a:r>
              <a:rPr lang="de-DE" dirty="0"/>
              <a:t>1995, Helbing et al., Social force model for pedestrian dynamics</a:t>
            </a:r>
          </a:p>
          <a:p>
            <a:r>
              <a:rPr lang="de-DE" dirty="0"/>
              <a:t>2012, Mohcine Chraibi, Validated force-based modeling of pedestrian dynamics</a:t>
            </a:r>
          </a:p>
          <a:p>
            <a:r>
              <a:rPr lang="de-DE" dirty="0"/>
              <a:t>2019, Chraibi et al, Generalized collision-free velocity model for pedestrian dynamics</a:t>
            </a:r>
          </a:p>
          <a:p>
            <a:r>
              <a:rPr lang="de-DE" dirty="0"/>
              <a:t>GitHub: JupedSim, RexValkering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EB9D4-650B-4FB4-BF8F-4D1E52D3DDEC}"/>
              </a:ext>
            </a:extLst>
          </p:cNvPr>
          <p:cNvSpPr txBox="1"/>
          <p:nvPr/>
        </p:nvSpPr>
        <p:spPr>
          <a:xfrm>
            <a:off x="677092" y="2322327"/>
            <a:ext cx="53383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Possible Optimization:</a:t>
            </a:r>
          </a:p>
          <a:p>
            <a:pPr marL="285750" indent="-285750">
              <a:buFontTx/>
              <a:buChar char="-"/>
            </a:pPr>
            <a:r>
              <a:rPr lang="de-DE" dirty="0"/>
              <a:t>Waiting algorithm is required in case of low pedestrian flux (refer slide 3)</a:t>
            </a:r>
          </a:p>
          <a:p>
            <a:pPr marL="285750" indent="-285750">
              <a:buFontTx/>
              <a:buChar char="-"/>
            </a:pPr>
            <a:r>
              <a:rPr lang="de-DE" dirty="0"/>
              <a:t>Walls and Obstacles algorithm must be updated (now only works for cross flows)</a:t>
            </a:r>
          </a:p>
          <a:p>
            <a:pPr marL="285750" indent="-285750">
              <a:buFontTx/>
              <a:buChar char="-"/>
            </a:pPr>
            <a:r>
              <a:rPr lang="de-DE" dirty="0"/>
              <a:t>Accuracy of the simulation can be increased by implementing Probabilistic Pedestrian Spawn method </a:t>
            </a:r>
          </a:p>
          <a:p>
            <a:pPr marL="285750" indent="-285750">
              <a:buFontTx/>
              <a:buChar char="-"/>
            </a:pPr>
            <a:r>
              <a:rPr lang="de-DE" dirty="0"/>
              <a:t>Parallel implementation for Force calculations and pedestrian velocity/position</a:t>
            </a:r>
          </a:p>
        </p:txBody>
      </p:sp>
    </p:spTree>
    <p:extLst>
      <p:ext uri="{BB962C8B-B14F-4D97-AF65-F5344CB8AC3E}">
        <p14:creationId xmlns:p14="http://schemas.microsoft.com/office/powerpoint/2010/main" val="23519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Widescreen</PresentationFormat>
  <Paragraphs>77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Pedestrian Flow Simulation</vt:lpstr>
      <vt:lpstr>Pedestrian Flow Simulation Overview: Results</vt:lpstr>
      <vt:lpstr>Pedestrian Flow Simulation Concept: Social Force Model - Modified</vt:lpstr>
      <vt:lpstr>Pedestrian Flow Simulation Algorithm: Python Implementation</vt:lpstr>
      <vt:lpstr>Pedestrian Flow Simulation Optimization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Flow Simulation</dc:title>
  <dc:creator>Arunaachalam M</dc:creator>
  <cp:lastModifiedBy>Arunaachalam M</cp:lastModifiedBy>
  <cp:revision>30</cp:revision>
  <dcterms:created xsi:type="dcterms:W3CDTF">2020-09-22T16:49:17Z</dcterms:created>
  <dcterms:modified xsi:type="dcterms:W3CDTF">2020-09-23T14:12:09Z</dcterms:modified>
</cp:coreProperties>
</file>